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318"/>
  </p:notesMasterIdLst>
  <p:handoutMasterIdLst>
    <p:handoutMasterId r:id="rId319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  <p:sldId id="668" r:id="rId91"/>
    <p:sldId id="669" r:id="rId92"/>
    <p:sldId id="670" r:id="rId93"/>
    <p:sldId id="671" r:id="rId94"/>
    <p:sldId id="672" r:id="rId95"/>
    <p:sldId id="675" r:id="rId96"/>
    <p:sldId id="673" r:id="rId97"/>
    <p:sldId id="676" r:id="rId98"/>
    <p:sldId id="677" r:id="rId99"/>
    <p:sldId id="678" r:id="rId100"/>
    <p:sldId id="679" r:id="rId101"/>
    <p:sldId id="714" r:id="rId102"/>
    <p:sldId id="710" r:id="rId103"/>
    <p:sldId id="711" r:id="rId104"/>
    <p:sldId id="713" r:id="rId105"/>
    <p:sldId id="715" r:id="rId106"/>
    <p:sldId id="706" r:id="rId107"/>
    <p:sldId id="716" r:id="rId108"/>
    <p:sldId id="717" r:id="rId109"/>
    <p:sldId id="720" r:id="rId110"/>
    <p:sldId id="721" r:id="rId111"/>
    <p:sldId id="722" r:id="rId112"/>
    <p:sldId id="723" r:id="rId113"/>
    <p:sldId id="724" r:id="rId114"/>
    <p:sldId id="726" r:id="rId115"/>
    <p:sldId id="725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07" r:id="rId124"/>
    <p:sldId id="708" r:id="rId125"/>
    <p:sldId id="709" r:id="rId126"/>
    <p:sldId id="909" r:id="rId127"/>
    <p:sldId id="895" r:id="rId128"/>
    <p:sldId id="896" r:id="rId129"/>
    <p:sldId id="897" r:id="rId130"/>
    <p:sldId id="898" r:id="rId131"/>
    <p:sldId id="886" r:id="rId132"/>
    <p:sldId id="887" r:id="rId133"/>
    <p:sldId id="899" r:id="rId134"/>
    <p:sldId id="888" r:id="rId135"/>
    <p:sldId id="889" r:id="rId136"/>
    <p:sldId id="908" r:id="rId137"/>
    <p:sldId id="900" r:id="rId138"/>
    <p:sldId id="901" r:id="rId139"/>
    <p:sldId id="922" r:id="rId140"/>
    <p:sldId id="920" r:id="rId141"/>
    <p:sldId id="921" r:id="rId142"/>
    <p:sldId id="902" r:id="rId143"/>
    <p:sldId id="903" r:id="rId144"/>
    <p:sldId id="923" r:id="rId145"/>
    <p:sldId id="924" r:id="rId146"/>
    <p:sldId id="925" r:id="rId147"/>
    <p:sldId id="904" r:id="rId148"/>
    <p:sldId id="905" r:id="rId149"/>
    <p:sldId id="906" r:id="rId150"/>
    <p:sldId id="913" r:id="rId151"/>
    <p:sldId id="914" r:id="rId152"/>
    <p:sldId id="915" r:id="rId153"/>
    <p:sldId id="893" r:id="rId154"/>
    <p:sldId id="894" r:id="rId155"/>
    <p:sldId id="907" r:id="rId156"/>
    <p:sldId id="680" r:id="rId157"/>
    <p:sldId id="682" r:id="rId158"/>
    <p:sldId id="683" r:id="rId159"/>
    <p:sldId id="684" r:id="rId160"/>
    <p:sldId id="685" r:id="rId161"/>
    <p:sldId id="686" r:id="rId162"/>
    <p:sldId id="687" r:id="rId163"/>
    <p:sldId id="688" r:id="rId164"/>
    <p:sldId id="689" r:id="rId165"/>
    <p:sldId id="690" r:id="rId166"/>
    <p:sldId id="691" r:id="rId167"/>
    <p:sldId id="692" r:id="rId168"/>
    <p:sldId id="735" r:id="rId169"/>
    <p:sldId id="695" r:id="rId170"/>
    <p:sldId id="736" r:id="rId171"/>
    <p:sldId id="737" r:id="rId172"/>
    <p:sldId id="734" r:id="rId173"/>
    <p:sldId id="693" r:id="rId174"/>
    <p:sldId id="740" r:id="rId175"/>
    <p:sldId id="738" r:id="rId176"/>
    <p:sldId id="741" r:id="rId177"/>
    <p:sldId id="681" r:id="rId178"/>
    <p:sldId id="931" r:id="rId179"/>
    <p:sldId id="932" r:id="rId180"/>
    <p:sldId id="697" r:id="rId181"/>
    <p:sldId id="696" r:id="rId182"/>
    <p:sldId id="698" r:id="rId183"/>
    <p:sldId id="927" r:id="rId184"/>
    <p:sldId id="926" r:id="rId185"/>
    <p:sldId id="701" r:id="rId186"/>
    <p:sldId id="766" r:id="rId187"/>
    <p:sldId id="700" r:id="rId188"/>
    <p:sldId id="702" r:id="rId189"/>
    <p:sldId id="703" r:id="rId190"/>
    <p:sldId id="704" r:id="rId191"/>
    <p:sldId id="705" r:id="rId192"/>
    <p:sldId id="742" r:id="rId193"/>
    <p:sldId id="744" r:id="rId194"/>
    <p:sldId id="745" r:id="rId195"/>
    <p:sldId id="746" r:id="rId196"/>
    <p:sldId id="747" r:id="rId197"/>
    <p:sldId id="748" r:id="rId198"/>
    <p:sldId id="749" r:id="rId199"/>
    <p:sldId id="750" r:id="rId200"/>
    <p:sldId id="752" r:id="rId201"/>
    <p:sldId id="751" r:id="rId202"/>
    <p:sldId id="754" r:id="rId203"/>
    <p:sldId id="753" r:id="rId204"/>
    <p:sldId id="755" r:id="rId205"/>
    <p:sldId id="756" r:id="rId206"/>
    <p:sldId id="757" r:id="rId207"/>
    <p:sldId id="758" r:id="rId208"/>
    <p:sldId id="759" r:id="rId209"/>
    <p:sldId id="760" r:id="rId210"/>
    <p:sldId id="761" r:id="rId211"/>
    <p:sldId id="767" r:id="rId212"/>
    <p:sldId id="768" r:id="rId213"/>
    <p:sldId id="764" r:id="rId214"/>
    <p:sldId id="763" r:id="rId215"/>
    <p:sldId id="769" r:id="rId216"/>
    <p:sldId id="771" r:id="rId217"/>
    <p:sldId id="774" r:id="rId218"/>
    <p:sldId id="929" r:id="rId219"/>
    <p:sldId id="930" r:id="rId220"/>
    <p:sldId id="792" r:id="rId221"/>
    <p:sldId id="775" r:id="rId222"/>
    <p:sldId id="793" r:id="rId223"/>
    <p:sldId id="794" r:id="rId224"/>
    <p:sldId id="791" r:id="rId225"/>
    <p:sldId id="776" r:id="rId226"/>
    <p:sldId id="777" r:id="rId227"/>
    <p:sldId id="778" r:id="rId228"/>
    <p:sldId id="779" r:id="rId229"/>
    <p:sldId id="780" r:id="rId230"/>
    <p:sldId id="781" r:id="rId231"/>
    <p:sldId id="782" r:id="rId232"/>
    <p:sldId id="783" r:id="rId233"/>
    <p:sldId id="784" r:id="rId234"/>
    <p:sldId id="786" r:id="rId235"/>
    <p:sldId id="787" r:id="rId236"/>
    <p:sldId id="788" r:id="rId237"/>
    <p:sldId id="795" r:id="rId238"/>
    <p:sldId id="796" r:id="rId239"/>
    <p:sldId id="797" r:id="rId240"/>
    <p:sldId id="798" r:id="rId241"/>
    <p:sldId id="800" r:id="rId242"/>
    <p:sldId id="801" r:id="rId243"/>
    <p:sldId id="802" r:id="rId244"/>
    <p:sldId id="803" r:id="rId245"/>
    <p:sldId id="807" r:id="rId246"/>
    <p:sldId id="808" r:id="rId247"/>
    <p:sldId id="809" r:id="rId248"/>
    <p:sldId id="810" r:id="rId249"/>
    <p:sldId id="811" r:id="rId250"/>
    <p:sldId id="806" r:id="rId251"/>
    <p:sldId id="812" r:id="rId252"/>
    <p:sldId id="813" r:id="rId253"/>
    <p:sldId id="814" r:id="rId254"/>
    <p:sldId id="815" r:id="rId255"/>
    <p:sldId id="816" r:id="rId256"/>
    <p:sldId id="818" r:id="rId257"/>
    <p:sldId id="819" r:id="rId258"/>
    <p:sldId id="916" r:id="rId259"/>
    <p:sldId id="917" r:id="rId260"/>
    <p:sldId id="918" r:id="rId261"/>
    <p:sldId id="919" r:id="rId262"/>
    <p:sldId id="824" r:id="rId263"/>
    <p:sldId id="825" r:id="rId264"/>
    <p:sldId id="826" r:id="rId265"/>
    <p:sldId id="827" r:id="rId266"/>
    <p:sldId id="828" r:id="rId267"/>
    <p:sldId id="829" r:id="rId268"/>
    <p:sldId id="830" r:id="rId269"/>
    <p:sldId id="831" r:id="rId270"/>
    <p:sldId id="857" r:id="rId271"/>
    <p:sldId id="858" r:id="rId272"/>
    <p:sldId id="859" r:id="rId273"/>
    <p:sldId id="861" r:id="rId274"/>
    <p:sldId id="862" r:id="rId275"/>
    <p:sldId id="863" r:id="rId276"/>
    <p:sldId id="832" r:id="rId277"/>
    <p:sldId id="833" r:id="rId278"/>
    <p:sldId id="835" r:id="rId279"/>
    <p:sldId id="836" r:id="rId280"/>
    <p:sldId id="837" r:id="rId281"/>
    <p:sldId id="838" r:id="rId282"/>
    <p:sldId id="839" r:id="rId283"/>
    <p:sldId id="840" r:id="rId284"/>
    <p:sldId id="842" r:id="rId285"/>
    <p:sldId id="843" r:id="rId286"/>
    <p:sldId id="844" r:id="rId287"/>
    <p:sldId id="845" r:id="rId288"/>
    <p:sldId id="846" r:id="rId289"/>
    <p:sldId id="848" r:id="rId290"/>
    <p:sldId id="849" r:id="rId291"/>
    <p:sldId id="850" r:id="rId292"/>
    <p:sldId id="851" r:id="rId293"/>
    <p:sldId id="852" r:id="rId294"/>
    <p:sldId id="853" r:id="rId295"/>
    <p:sldId id="854" r:id="rId296"/>
    <p:sldId id="855" r:id="rId297"/>
    <p:sldId id="856" r:id="rId298"/>
    <p:sldId id="864" r:id="rId299"/>
    <p:sldId id="865" r:id="rId300"/>
    <p:sldId id="866" r:id="rId301"/>
    <p:sldId id="867" r:id="rId302"/>
    <p:sldId id="868" r:id="rId303"/>
    <p:sldId id="869" r:id="rId304"/>
    <p:sldId id="870" r:id="rId305"/>
    <p:sldId id="871" r:id="rId306"/>
    <p:sldId id="872" r:id="rId307"/>
    <p:sldId id="873" r:id="rId308"/>
    <p:sldId id="874" r:id="rId309"/>
    <p:sldId id="876" r:id="rId310"/>
    <p:sldId id="877" r:id="rId311"/>
    <p:sldId id="879" r:id="rId312"/>
    <p:sldId id="878" r:id="rId313"/>
    <p:sldId id="880" r:id="rId314"/>
    <p:sldId id="881" r:id="rId315"/>
    <p:sldId id="884" r:id="rId316"/>
    <p:sldId id="883" r:id="rId3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0000"/>
    <a:srgbClr val="00FF00"/>
    <a:srgbClr val="404040"/>
    <a:srgbClr val="8000B3"/>
    <a:srgbClr val="00B0F0"/>
    <a:srgbClr val="F1F1F1"/>
    <a:srgbClr val="FAEB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5" autoAdjust="0"/>
    <p:restoredTop sz="97386" autoAdjust="0"/>
  </p:normalViewPr>
  <p:slideViewPr>
    <p:cSldViewPr snapToGrid="0">
      <p:cViewPr varScale="1">
        <p:scale>
          <a:sx n="151" d="100"/>
          <a:sy n="151" d="100"/>
        </p:scale>
        <p:origin x="43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tableStyles" Target="tableStyles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notesMaster" Target="notesMasters/notesMaster1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handoutMaster" Target="handoutMasters/handoutMaster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commentAuthors" Target="commentAuthors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presProps" Target="presProps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</c:f>
              <c:strCache>
                <c:ptCount val="2"/>
                <c:pt idx="0">
                  <c:v>Kernel Search</c:v>
                </c:pt>
                <c:pt idx="1">
                  <c:v>Traditional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5593</c:v>
                </c:pt>
                <c:pt idx="1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 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Machine Learning</c:v>
                </c:pt>
                <c:pt idx="1">
                  <c:v>Optimization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2023-08-03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9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2023-08-03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2023-08-03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2023-08-03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2023-08-03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8/3/2023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2023-08-03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2023-08-03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8/3/2023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55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118.png"/><Relationship Id="rId10" Type="http://schemas.openxmlformats.org/officeDocument/2006/relationships/image" Target="../media/image530.png"/><Relationship Id="rId4" Type="http://schemas.openxmlformats.org/officeDocument/2006/relationships/image" Target="../media/image117.png"/><Relationship Id="rId9" Type="http://schemas.openxmlformats.org/officeDocument/2006/relationships/image" Target="../media/image52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0.png"/><Relationship Id="rId4" Type="http://schemas.openxmlformats.org/officeDocument/2006/relationships/image" Target="../media/image77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90.png"/><Relationship Id="rId7" Type="http://schemas.openxmlformats.org/officeDocument/2006/relationships/image" Target="../media/image7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.png"/><Relationship Id="rId9" Type="http://schemas.openxmlformats.org/officeDocument/2006/relationships/image" Target="../media/image83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21.png"/><Relationship Id="rId7" Type="http://schemas.openxmlformats.org/officeDocument/2006/relationships/image" Target="../media/image7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810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95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10.png"/><Relationship Id="rId4" Type="http://schemas.openxmlformats.org/officeDocument/2006/relationships/image" Target="../media/image85.png"/><Relationship Id="rId9" Type="http://schemas.openxmlformats.org/officeDocument/2006/relationships/image" Target="../media/image970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0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51.png"/><Relationship Id="rId7" Type="http://schemas.openxmlformats.org/officeDocument/2006/relationships/image" Target="../media/image1090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0.png"/><Relationship Id="rId11" Type="http://schemas.openxmlformats.org/officeDocument/2006/relationships/image" Target="../media/image1131.png"/><Relationship Id="rId5" Type="http://schemas.openxmlformats.org/officeDocument/2006/relationships/image" Target="../media/image1070.png"/><Relationship Id="rId10" Type="http://schemas.openxmlformats.org/officeDocument/2006/relationships/image" Target="../media/image1120.png"/><Relationship Id="rId4" Type="http://schemas.openxmlformats.org/officeDocument/2006/relationships/image" Target="../media/image1061.png"/><Relationship Id="rId9" Type="http://schemas.openxmlformats.org/officeDocument/2006/relationships/image" Target="../media/image111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110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2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3" Type="http://schemas.openxmlformats.org/officeDocument/2006/relationships/image" Target="../media/image139.png"/><Relationship Id="rId7" Type="http://schemas.openxmlformats.org/officeDocument/2006/relationships/image" Target="../media/image1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5" Type="http://schemas.openxmlformats.org/officeDocument/2006/relationships/image" Target="../media/image1100.png"/><Relationship Id="rId4" Type="http://schemas.openxmlformats.org/officeDocument/2006/relationships/image" Target="../media/image1210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0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image" Target="../media/image166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73.png"/><Relationship Id="rId4" Type="http://schemas.openxmlformats.org/officeDocument/2006/relationships/image" Target="../media/image74.png"/><Relationship Id="rId9" Type="http://schemas.openxmlformats.org/officeDocument/2006/relationships/image" Target="../media/image17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48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9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90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2.png"/><Relationship Id="rId7" Type="http://schemas.openxmlformats.org/officeDocument/2006/relationships/image" Target="../media/image10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92.png"/><Relationship Id="rId7" Type="http://schemas.openxmlformats.org/officeDocument/2006/relationships/image" Target="../media/image1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6.png"/><Relationship Id="rId5" Type="http://schemas.openxmlformats.org/officeDocument/2006/relationships/image" Target="../media/image102.png"/><Relationship Id="rId10" Type="http://schemas.openxmlformats.org/officeDocument/2006/relationships/image" Target="../media/image19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06.pn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78.png"/><Relationship Id="rId7" Type="http://schemas.openxmlformats.org/officeDocument/2006/relationships/image" Target="../media/image20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1.24            0.99  </a:t>
            </a:r>
            <a:endParaRPr lang="en-CA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97CE1-EDE9-9B56-813D-02A073BF4986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19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FFFA0-63E1-BD46-EA82-E1B1781D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F8B95-E1BF-4EFC-090F-2DC6CDE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9" y="1088708"/>
            <a:ext cx="3803181" cy="3603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D5A6-3329-14D9-032B-E873BB806C97}"/>
              </a:ext>
            </a:extLst>
          </p:cNvPr>
          <p:cNvSpPr txBox="1"/>
          <p:nvPr/>
        </p:nvSpPr>
        <p:spPr>
          <a:xfrm>
            <a:off x="565619" y="504773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1.102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-23.779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BF1C7-D61C-0585-6EB3-D1F37A8903FF}"/>
              </a:ext>
            </a:extLst>
          </p:cNvPr>
          <p:cNvSpPr txBox="1"/>
          <p:nvPr/>
        </p:nvSpPr>
        <p:spPr>
          <a:xfrm>
            <a:off x="395756" y="570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This Algorithm: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556 measurements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968E9-ABE2-CAAA-99BE-A5820DA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6" y="1088708"/>
            <a:ext cx="3699048" cy="359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E5378-09D9-C6CE-CC3F-2AD54EF21D2D}"/>
              </a:ext>
            </a:extLst>
          </p:cNvPr>
          <p:cNvSpPr txBox="1"/>
          <p:nvPr/>
        </p:nvSpPr>
        <p:spPr>
          <a:xfrm>
            <a:off x="4967756" y="5042973"/>
            <a:ext cx="39158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0.884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-24.201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1A636-EAD2-DC5F-0BCA-8C1A56789A7F}"/>
              </a:ext>
            </a:extLst>
          </p:cNvPr>
          <p:cNvSpPr txBox="1"/>
          <p:nvPr/>
        </p:nvSpPr>
        <p:spPr>
          <a:xfrm>
            <a:off x="4967756" y="570981"/>
            <a:ext cx="399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Traditional: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4096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324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</p:spTree>
    <p:extLst>
      <p:ext uri="{BB962C8B-B14F-4D97-AF65-F5344CB8AC3E}">
        <p14:creationId xmlns:p14="http://schemas.microsoft.com/office/powerpoint/2010/main" val="136648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32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/>
          <p:nvPr/>
        </p:nvCxnSpPr>
        <p:spPr>
          <a:xfrm>
            <a:off x="6192065" y="331316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0ADFD06C-4B64-2F01-B13A-CFFA59510E93}"/>
              </a:ext>
            </a:extLst>
          </p:cNvPr>
          <p:cNvSpPr/>
          <p:nvPr/>
        </p:nvSpPr>
        <p:spPr>
          <a:xfrm rot="1379152">
            <a:off x="6287016" y="3184341"/>
            <a:ext cx="159533" cy="195159"/>
          </a:xfrm>
          <a:prstGeom prst="arc">
            <a:avLst>
              <a:gd name="adj1" fmla="val 16200000"/>
              <a:gd name="adj2" fmla="val 210631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/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1A5DB7D6-BF2D-5D63-EC11-74BBC851B48A}"/>
              </a:ext>
            </a:extLst>
          </p:cNvPr>
          <p:cNvSpPr/>
          <p:nvPr/>
        </p:nvSpPr>
        <p:spPr>
          <a:xfrm rot="20451139">
            <a:off x="5944566" y="3114857"/>
            <a:ext cx="298543" cy="396605"/>
          </a:xfrm>
          <a:prstGeom prst="arc">
            <a:avLst>
              <a:gd name="adj1" fmla="val 16200000"/>
              <a:gd name="adj2" fmla="val 13623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/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758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8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0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091062" y="3316670"/>
            <a:ext cx="931119" cy="2959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477434"/>
            <a:ext cx="249489" cy="751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143749" y="3316670"/>
            <a:ext cx="878432" cy="6113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730856" y="2210188"/>
            <a:ext cx="333646" cy="10185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317797" y="3435894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317798" y="3435895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4295775" y="3833563"/>
            <a:ext cx="109120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V="1">
            <a:off x="5386979" y="3422106"/>
            <a:ext cx="0" cy="4114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/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/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9603B2B-5A23-F8B5-2BAE-61168DCCEC0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B1F-4B97-F7C3-C595-BA8218AA7A50}"/>
              </a:ext>
            </a:extLst>
          </p:cNvPr>
          <p:cNvSpPr txBox="1"/>
          <p:nvPr/>
        </p:nvSpPr>
        <p:spPr>
          <a:xfrm>
            <a:off x="260349" y="1013511"/>
            <a:ext cx="406112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Reference point doesn’t need to be at DC offset &gt; No need for measuring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vector profile near the reference point need to be well defined &gt; select reference point near the center of the constellation but it doesn’t have to be THE CENTER.</a:t>
            </a:r>
          </a:p>
        </p:txBody>
      </p:sp>
    </p:spTree>
    <p:extLst>
      <p:ext uri="{BB962C8B-B14F-4D97-AF65-F5344CB8AC3E}">
        <p14:creationId xmlns:p14="http://schemas.microsoft.com/office/powerpoint/2010/main" val="121553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D663D-785E-34AB-017A-F957AF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0D6D-EA4F-03C1-CB45-AEE446A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8A3-C77E-2284-D2BD-6061E2C1D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0C00-C4AE-C4AB-9CDD-BB760407D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E14-2922-5D6F-7963-CED3BB3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57A3-E34A-D9C4-BF6E-00B19D2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0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33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>
                <a:latin typeface="Abadi Extra Light" panose="020B0204020104020204" pitchFamily="34" charset="0"/>
              </a:rPr>
              <a:t>Sneak Peek</a:t>
            </a:r>
            <a:endParaRPr lang="en-US" sz="34400" dirty="0">
              <a:latin typeface="Abadi Extra Light" panose="020B02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EC5203-8C2B-7A6A-C32B-D4690E16995C}"/>
              </a:ext>
            </a:extLst>
          </p:cNvPr>
          <p:cNvSpPr/>
          <p:nvPr/>
        </p:nvSpPr>
        <p:spPr>
          <a:xfrm>
            <a:off x="-2943634" y="-2173193"/>
            <a:ext cx="16412891" cy="16412891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6DAE1-BE5D-8513-DEC9-A59E37AEEC7E}"/>
              </a:ext>
            </a:extLst>
          </p:cNvPr>
          <p:cNvCxnSpPr>
            <a:cxnSpLocks/>
          </p:cNvCxnSpPr>
          <p:nvPr/>
        </p:nvCxnSpPr>
        <p:spPr>
          <a:xfrm>
            <a:off x="18747766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86E26-F948-1B4B-F9C7-C1FF410ED89A}"/>
              </a:ext>
            </a:extLst>
          </p:cNvPr>
          <p:cNvCxnSpPr>
            <a:cxnSpLocks/>
          </p:cNvCxnSpPr>
          <p:nvPr/>
        </p:nvCxnSpPr>
        <p:spPr>
          <a:xfrm flipV="1">
            <a:off x="2505075" y="-1033238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297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01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084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342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31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269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58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8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53704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5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0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17145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135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188333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136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28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00">
        <p159:morph option="byObject"/>
      </p:transition>
    </mc:Choice>
    <mc:Fallback>
      <p:transition advTm="10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126847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525850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00">
        <p159:morph option="byObject"/>
      </p:transition>
    </mc:Choice>
    <mc:Fallback>
      <p:transition advTm="100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12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00">
        <p159:morph option="byObject"/>
      </p:transition>
    </mc:Choice>
    <mc:Fallback>
      <p:transition spd="med" advTm="100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8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1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4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3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544902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00">
        <p159:morph option="byObject"/>
      </p:transition>
    </mc:Choice>
    <mc:Fallback>
      <p:transition spd="med" advTm="10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02809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00">
        <p159:morph option="byObject"/>
      </p:transition>
    </mc:Choice>
    <mc:Fallback>
      <p:transition spd="med" advTm="10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07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00">
        <p159:morph option="byObject"/>
      </p:transition>
    </mc:Choice>
    <mc:Fallback>
      <p:transition spd="med" advTm="10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03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67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31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6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1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885B4-A580-7CF7-E3F0-5875444FB104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F6EE5-4870-31CB-9BF2-01751C6AF3E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/>
              <a:t>Formulation</a:t>
            </a:r>
            <a:endParaRPr lang="en-US" sz="3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86393-08AC-79DA-0989-701108963D72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89D16-D7E9-6B2A-3AC8-40822EF6D45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3059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095780" y="2193633"/>
            <a:ext cx="503230" cy="11828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20050" y="1576387"/>
            <a:ext cx="1163152" cy="615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65361F-0444-9EF5-55A1-6E3A86E2972D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264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279909" y="2028405"/>
            <a:ext cx="319101" cy="13481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317218" y="1858963"/>
            <a:ext cx="1353333" cy="1694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F87B61EC-F958-570D-3A46-B37BB182899B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1111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286247"/>
            <a:ext cx="842938" cy="1090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</p:cNvCxnSpPr>
          <p:nvPr/>
        </p:nvCxnSpPr>
        <p:spPr>
          <a:xfrm>
            <a:off x="5441948" y="2286247"/>
            <a:ext cx="1245639" cy="6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128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692165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830449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E4288C-9B7D-42A9-64CB-6EDB83274B7C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8691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378502" cy="125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3196196" y="2025266"/>
            <a:ext cx="2766465" cy="2766465"/>
          </a:xfrm>
          <a:prstGeom prst="arc">
            <a:avLst>
              <a:gd name="adj1" fmla="val 16200000"/>
              <a:gd name="adj2" fmla="val 2050823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17938F-D94E-3056-E49A-ABD386AE74CA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5338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3932210" y="3376516"/>
            <a:ext cx="666800" cy="13063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3486340" y="4602654"/>
            <a:ext cx="420533" cy="802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4203723" y="3376516"/>
            <a:ext cx="395287" cy="7846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997383" y="3902918"/>
            <a:ext cx="1177589" cy="2392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196834"/>
            <a:ext cx="594267" cy="11796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824258" y="1720657"/>
            <a:ext cx="2300197" cy="4761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9668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2828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790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Two Types of Solution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97AD6D-A024-66B6-7CEF-B1B9686A298C}"/>
              </a:ext>
            </a:extLst>
          </p:cNvPr>
          <p:cNvSpPr/>
          <p:nvPr/>
        </p:nvSpPr>
        <p:spPr>
          <a:xfrm>
            <a:off x="2217193" y="249209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1816F7-33EE-A48D-32D4-8701AD496451}"/>
              </a:ext>
            </a:extLst>
          </p:cNvPr>
          <p:cNvSpPr/>
          <p:nvPr/>
        </p:nvSpPr>
        <p:spPr>
          <a:xfrm>
            <a:off x="1974866" y="275737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D4748D-6DE4-4B3D-01A5-426667956546}"/>
              </a:ext>
            </a:extLst>
          </p:cNvPr>
          <p:cNvSpPr/>
          <p:nvPr/>
        </p:nvSpPr>
        <p:spPr>
          <a:xfrm>
            <a:off x="1636726" y="2022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BF334-0472-674B-63B8-91442EEC6A1C}"/>
              </a:ext>
            </a:extLst>
          </p:cNvPr>
          <p:cNvSpPr/>
          <p:nvPr/>
        </p:nvSpPr>
        <p:spPr>
          <a:xfrm>
            <a:off x="2133613" y="1942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65EDC-146C-2CCB-32A0-73FB679F8735}"/>
              </a:ext>
            </a:extLst>
          </p:cNvPr>
          <p:cNvSpPr/>
          <p:nvPr/>
        </p:nvSpPr>
        <p:spPr>
          <a:xfrm>
            <a:off x="2787353" y="24127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1F108-FEFA-CD83-1FE5-ECC4487E987F}"/>
              </a:ext>
            </a:extLst>
          </p:cNvPr>
          <p:cNvCxnSpPr>
            <a:cxnSpLocks/>
            <a:stCxn id="3" idx="7"/>
            <a:endCxn id="2" idx="3"/>
          </p:cNvCxnSpPr>
          <p:nvPr/>
        </p:nvCxnSpPr>
        <p:spPr>
          <a:xfrm flipV="1">
            <a:off x="2110365" y="2627597"/>
            <a:ext cx="130076" cy="1530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242562A-14B4-6C65-A0B6-A3A12231CE6D}"/>
              </a:ext>
            </a:extLst>
          </p:cNvPr>
          <p:cNvSpPr/>
          <p:nvPr/>
        </p:nvSpPr>
        <p:spPr>
          <a:xfrm>
            <a:off x="6882119" y="225397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66AE4-F4A3-4E6D-2127-2DEEA528E65F}"/>
              </a:ext>
            </a:extLst>
          </p:cNvPr>
          <p:cNvSpPr/>
          <p:nvPr/>
        </p:nvSpPr>
        <p:spPr>
          <a:xfrm>
            <a:off x="6495019" y="252085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CDE0A8-C4AB-EB25-3657-74CAD43DBE96}"/>
              </a:ext>
            </a:extLst>
          </p:cNvPr>
          <p:cNvSpPr/>
          <p:nvPr/>
        </p:nvSpPr>
        <p:spPr>
          <a:xfrm>
            <a:off x="6190625" y="18125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E7B95-0DDC-0369-2924-F99A945F0BF3}"/>
              </a:ext>
            </a:extLst>
          </p:cNvPr>
          <p:cNvSpPr/>
          <p:nvPr/>
        </p:nvSpPr>
        <p:spPr>
          <a:xfrm>
            <a:off x="6688568" y="18370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7661E5-33CA-E485-2F30-EFF6E6879E82}"/>
              </a:ext>
            </a:extLst>
          </p:cNvPr>
          <p:cNvSpPr/>
          <p:nvPr/>
        </p:nvSpPr>
        <p:spPr>
          <a:xfrm>
            <a:off x="6471771" y="3098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B8E5E3-3522-25D6-2B8E-3CC36A2A9A3B}"/>
              </a:ext>
            </a:extLst>
          </p:cNvPr>
          <p:cNvSpPr/>
          <p:nvPr/>
        </p:nvSpPr>
        <p:spPr>
          <a:xfrm>
            <a:off x="5961813" y="22915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7D5895-484A-8BFA-2080-AF0ED056CA44}"/>
              </a:ext>
            </a:extLst>
          </p:cNvPr>
          <p:cNvSpPr/>
          <p:nvPr/>
        </p:nvSpPr>
        <p:spPr>
          <a:xfrm>
            <a:off x="6041186" y="28267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CF371-9B86-6C17-2A01-6FB3D1A3402E}"/>
              </a:ext>
            </a:extLst>
          </p:cNvPr>
          <p:cNvSpPr/>
          <p:nvPr/>
        </p:nvSpPr>
        <p:spPr>
          <a:xfrm>
            <a:off x="7049445" y="29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033B5-8166-222F-74B5-C554C9FC4185}"/>
              </a:ext>
            </a:extLst>
          </p:cNvPr>
          <p:cNvSpPr/>
          <p:nvPr/>
        </p:nvSpPr>
        <p:spPr>
          <a:xfrm>
            <a:off x="7140551" y="2515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478C2E-73B8-180E-8B3C-2DD1752E675C}"/>
              </a:ext>
            </a:extLst>
          </p:cNvPr>
          <p:cNvCxnSpPr>
            <a:cxnSpLocks/>
            <a:stCxn id="22" idx="7"/>
            <a:endCxn id="21" idx="3"/>
          </p:cNvCxnSpPr>
          <p:nvPr/>
        </p:nvCxnSpPr>
        <p:spPr>
          <a:xfrm flipV="1">
            <a:off x="6630518" y="2389477"/>
            <a:ext cx="274849" cy="1546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AAFAA9-742A-5F9A-0412-FA512914AF27}"/>
              </a:ext>
            </a:extLst>
          </p:cNvPr>
          <p:cNvSpPr txBox="1"/>
          <p:nvPr/>
        </p:nvSpPr>
        <p:spPr>
          <a:xfrm>
            <a:off x="4732892" y="3764853"/>
            <a:ext cx="3683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Encirclement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closest measurement point is chosen if the ideal point is enclosed by the measurements from the kernel.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all measurement points from the kernel fails the vicinity test.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best solution if the constellation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 is continuous.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C5D36-657F-9AD1-F5F0-9F1EE68AE109}"/>
              </a:ext>
            </a:extLst>
          </p:cNvPr>
          <p:cNvSpPr txBox="1"/>
          <p:nvPr/>
        </p:nvSpPr>
        <p:spPr>
          <a:xfrm>
            <a:off x="504224" y="3764853"/>
            <a:ext cx="3669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Vicinity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measurement point is chosen if it is close enough to the ideal position by a specified standard.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and less measurement needed.</a:t>
            </a:r>
          </a:p>
        </p:txBody>
      </p:sp>
    </p:spTree>
    <p:extLst>
      <p:ext uri="{BB962C8B-B14F-4D97-AF65-F5344CB8AC3E}">
        <p14:creationId xmlns:p14="http://schemas.microsoft.com/office/powerpoint/2010/main" val="4164233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893376" y="4640456"/>
            <a:ext cx="1964070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687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752787" y="4640456"/>
            <a:ext cx="2053065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3D0D64-BFE7-8B76-91F6-0AEA1DB605D2}"/>
              </a:ext>
            </a:extLst>
          </p:cNvPr>
          <p:cNvSpPr/>
          <p:nvPr/>
        </p:nvSpPr>
        <p:spPr>
          <a:xfrm rot="19807068">
            <a:off x="3998176" y="2931030"/>
            <a:ext cx="1146409" cy="992873"/>
          </a:xfrm>
          <a:prstGeom prst="roundRect">
            <a:avLst>
              <a:gd name="adj" fmla="val 34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6A34E2-57AA-9FF8-2E13-AF689DE2F9F9}"/>
              </a:ext>
            </a:extLst>
          </p:cNvPr>
          <p:cNvSpPr/>
          <p:nvPr/>
        </p:nvSpPr>
        <p:spPr>
          <a:xfrm>
            <a:off x="1183292" y="2911201"/>
            <a:ext cx="1032530" cy="10325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0ABF02-5832-4C00-7C5F-1213CF0F1EC0}"/>
              </a:ext>
            </a:extLst>
          </p:cNvPr>
          <p:cNvSpPr txBox="1">
            <a:spLocks/>
          </p:cNvSpPr>
          <p:nvPr/>
        </p:nvSpPr>
        <p:spPr>
          <a:xfrm>
            <a:off x="893376" y="5428253"/>
            <a:ext cx="511372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gain is bounded by lowest gain setting in Separate indexing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4E4D3F-200C-E8CD-EE1D-D9360F514F6A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40183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483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3477894" y="2762235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3812161" y="3015227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910721" y="335668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C9BAB7-8390-D81E-FEB7-1FF96EB8EE6E}"/>
              </a:ext>
            </a:extLst>
          </p:cNvPr>
          <p:cNvCxnSpPr>
            <a:cxnSpLocks/>
          </p:cNvCxnSpPr>
          <p:nvPr/>
        </p:nvCxnSpPr>
        <p:spPr>
          <a:xfrm flipV="1">
            <a:off x="2505075" y="3015227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48E951-D765-0BF5-63CE-F3D7057812DA}"/>
              </a:ext>
            </a:extLst>
          </p:cNvPr>
          <p:cNvCxnSpPr>
            <a:cxnSpLocks/>
          </p:cNvCxnSpPr>
          <p:nvPr/>
        </p:nvCxnSpPr>
        <p:spPr>
          <a:xfrm flipH="1" flipV="1">
            <a:off x="3400900" y="1791789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9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38195362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2505075" y="3516064"/>
            <a:ext cx="1292225" cy="7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341936"/>
            <a:ext cx="1278732" cy="1741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8572132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226815" y="2237804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45345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6881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881527"/>
            <a:ext cx="601778" cy="998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14FB3-9215-963A-036E-D38145D3458C}"/>
              </a:ext>
            </a:extLst>
          </p:cNvPr>
          <p:cNvSpPr txBox="1"/>
          <p:nvPr/>
        </p:nvSpPr>
        <p:spPr>
          <a:xfrm>
            <a:off x="5176829" y="2561277"/>
            <a:ext cx="382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 0; pi/2 pi/2; pi </a:t>
            </a:r>
            <a:r>
              <a:rPr lang="en-CA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</a:t>
            </a:r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3*pi/2 3*pi/2; pi/4 pi/4; 3*pi/4 3*pi/4; 5*pi/4 5*pi/4; 7*pi/4 7*pi/4]</a:t>
            </a:r>
          </a:p>
        </p:txBody>
      </p:sp>
    </p:spTree>
    <p:extLst>
      <p:ext uri="{BB962C8B-B14F-4D97-AF65-F5344CB8AC3E}">
        <p14:creationId xmlns:p14="http://schemas.microsoft.com/office/powerpoint/2010/main" val="40157667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772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7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328890"/>
            <a:ext cx="158653" cy="638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9F14E-2050-87C4-A0B8-31E56F601C50}"/>
              </a:ext>
            </a:extLst>
          </p:cNvPr>
          <p:cNvCxnSpPr>
            <a:cxnSpLocks/>
          </p:cNvCxnSpPr>
          <p:nvPr/>
        </p:nvCxnSpPr>
        <p:spPr>
          <a:xfrm flipH="1" flipV="1">
            <a:off x="2271109" y="2771945"/>
            <a:ext cx="405212" cy="503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7686A-4684-28E2-7B40-CFB492A650A1}"/>
              </a:ext>
            </a:extLst>
          </p:cNvPr>
          <p:cNvCxnSpPr>
            <a:cxnSpLocks/>
          </p:cNvCxnSpPr>
          <p:nvPr/>
        </p:nvCxnSpPr>
        <p:spPr>
          <a:xfrm flipH="1">
            <a:off x="1608375" y="2771945"/>
            <a:ext cx="652632" cy="2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133D31-757F-D6A4-FABD-4EC182BF5AA4}"/>
              </a:ext>
            </a:extLst>
          </p:cNvPr>
          <p:cNvCxnSpPr>
            <a:cxnSpLocks/>
          </p:cNvCxnSpPr>
          <p:nvPr/>
        </p:nvCxnSpPr>
        <p:spPr>
          <a:xfrm flipH="1">
            <a:off x="2286252" y="3276707"/>
            <a:ext cx="387176" cy="507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A55135-589C-61DF-E9F4-B93DE8C16945}"/>
              </a:ext>
            </a:extLst>
          </p:cNvPr>
          <p:cNvCxnSpPr>
            <a:cxnSpLocks/>
          </p:cNvCxnSpPr>
          <p:nvPr/>
        </p:nvCxnSpPr>
        <p:spPr>
          <a:xfrm>
            <a:off x="2286252" y="3823889"/>
            <a:ext cx="0" cy="5917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029F3D-1526-F2D0-08B8-101803CC3151}"/>
              </a:ext>
            </a:extLst>
          </p:cNvPr>
          <p:cNvCxnSpPr>
            <a:cxnSpLocks/>
          </p:cNvCxnSpPr>
          <p:nvPr/>
        </p:nvCxnSpPr>
        <p:spPr>
          <a:xfrm>
            <a:off x="2673428" y="3301966"/>
            <a:ext cx="446514" cy="5032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58233D-1090-52BA-134E-6EE3B9E8721C}"/>
              </a:ext>
            </a:extLst>
          </p:cNvPr>
          <p:cNvCxnSpPr>
            <a:cxnSpLocks/>
          </p:cNvCxnSpPr>
          <p:nvPr/>
        </p:nvCxnSpPr>
        <p:spPr>
          <a:xfrm>
            <a:off x="3119942" y="3823889"/>
            <a:ext cx="607508" cy="221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20654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657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43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4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187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magnitude scaling factor (M) for normalizing reading.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/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vectors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/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=0.5/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/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411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3563142" y="3516064"/>
            <a:ext cx="8755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>
            <a:off x="2518568" y="3516064"/>
            <a:ext cx="103108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2A661E-CA35-B4AD-3066-54EA93F22B0C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38AE3-C3A6-F96C-B92C-058988279F03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84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473450" y="2952750"/>
            <a:ext cx="831850" cy="2540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206750"/>
            <a:ext cx="954882" cy="309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268987" y="2856045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EE8D2-D86E-507C-CAF9-DD766C2CA2F5}"/>
              </a:ext>
            </a:extLst>
          </p:cNvPr>
          <p:cNvCxnSpPr/>
          <p:nvPr/>
        </p:nvCxnSpPr>
        <p:spPr>
          <a:xfrm>
            <a:off x="3473450" y="320675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C520956-B2A7-A860-B170-47F2A277B8A8}"/>
              </a:ext>
            </a:extLst>
          </p:cNvPr>
          <p:cNvSpPr/>
          <p:nvPr/>
        </p:nvSpPr>
        <p:spPr>
          <a:xfrm>
            <a:off x="3110468" y="333258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/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87AE0EB-1962-DB38-4D7E-86751BCD4FCA}"/>
              </a:ext>
            </a:extLst>
          </p:cNvPr>
          <p:cNvSpPr/>
          <p:nvPr/>
        </p:nvSpPr>
        <p:spPr>
          <a:xfrm>
            <a:off x="4025052" y="304395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/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052A6C-C2B2-C496-40AC-6DF78090DB9C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2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270001" y="2992601"/>
            <a:ext cx="804520" cy="63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43954"/>
            <a:ext cx="751433" cy="472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074521" y="291322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D6F64-11D9-09E5-F3F5-CD3D5EAC114D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8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85A1ADF-274C-060E-2EB8-7BC909CDA1C0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2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528030-ECE3-86B5-97C0-76ECAA3A56B3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31613599-0169-7A96-BCBF-6DD0BD2C9D37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3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4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BAC63-90DA-1C85-A82C-B4A385B617CB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024C2-46F4-8F4E-C250-6CD38AF1DF32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D7CF533-D885-A17F-55EE-56BD4E65B87C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392B105-183E-264D-5FB3-5EECEF6FA4EF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2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C4933B-C4C2-8CD1-8F2C-7FDE4D9C5067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69141D8-0DFE-812C-D974-7B5188532719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3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E91872C-26EA-814B-B127-2AE9BCBE1414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7D7D9-AB1F-8A19-2DA7-FA5EF68B9347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F513B-C81A-2BE3-46D1-FE96D27B7739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D89E-9733-A76D-B3B0-8799E16CFC96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01FBDE-3E38-CBE3-FE6C-F84A5F7ECB3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F3F048F-90F5-C2F2-02A4-593A22C1A3F0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655A76-E6E7-80C0-63DB-840D21F2E880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E547-AFBF-8285-1C37-79E2714D13AA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FED3D66-695E-EEE2-1A7C-0BA7A7BB8264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F483F6A5-223A-FCD5-46AF-6AC07602D320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4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A593C-C84A-67F3-1346-1C03CAB6CD85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E54903A-FD6B-1547-5C97-0672EB971775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5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6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00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CBC33-E7C5-7732-5673-521D422F6043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88DCA-7EC6-BC76-93EA-6A1D498079D5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5369593-CAA9-6850-336D-396E8F093D25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BF9761-0832-0EF9-B224-38305CA9C1A6}"/>
              </a:ext>
            </a:extLst>
          </p:cNvPr>
          <p:cNvCxnSpPr>
            <a:cxnSpLocks/>
          </p:cNvCxnSpPr>
          <p:nvPr/>
        </p:nvCxnSpPr>
        <p:spPr>
          <a:xfrm>
            <a:off x="3342772" y="306544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8ED3D-1631-50D9-555E-EDFF4E34B5EF}"/>
              </a:ext>
            </a:extLst>
          </p:cNvPr>
          <p:cNvCxnSpPr>
            <a:cxnSpLocks/>
          </p:cNvCxnSpPr>
          <p:nvPr/>
        </p:nvCxnSpPr>
        <p:spPr>
          <a:xfrm flipV="1">
            <a:off x="3330790" y="292677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61353434-FDD0-991B-02D2-4A0FE8A1F2E2}"/>
              </a:ext>
            </a:extLst>
          </p:cNvPr>
          <p:cNvSpPr/>
          <p:nvPr/>
        </p:nvSpPr>
        <p:spPr>
          <a:xfrm rot="5400000">
            <a:off x="3510100" y="2978400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7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1622406" flipV="1">
            <a:off x="3584141" y="1548567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D455CA-DD4B-23AD-06F4-8191740E92A3}"/>
              </a:ext>
            </a:extLst>
          </p:cNvPr>
          <p:cNvCxnSpPr>
            <a:cxnSpLocks/>
          </p:cNvCxnSpPr>
          <p:nvPr/>
        </p:nvCxnSpPr>
        <p:spPr>
          <a:xfrm rot="1622406" flipV="1">
            <a:off x="3726400" y="1026766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CF9BF07-C382-4DE6-F7F7-81C565885A36}"/>
              </a:ext>
            </a:extLst>
          </p:cNvPr>
          <p:cNvSpPr/>
          <p:nvPr/>
        </p:nvSpPr>
        <p:spPr>
          <a:xfrm rot="2676672">
            <a:off x="3487880" y="1537759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10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19827290">
            <a:off x="3599427" y="2312956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7BE5F-9416-467C-384E-2D6638D9A2B2}"/>
              </a:ext>
            </a:extLst>
          </p:cNvPr>
          <p:cNvCxnSpPr>
            <a:cxnSpLocks/>
          </p:cNvCxnSpPr>
          <p:nvPr/>
        </p:nvCxnSpPr>
        <p:spPr>
          <a:xfrm rot="19827290" flipV="1">
            <a:off x="3444518" y="221755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F7F030A-9B1A-EDF3-878C-D411E93A0D25}"/>
              </a:ext>
            </a:extLst>
          </p:cNvPr>
          <p:cNvSpPr/>
          <p:nvPr/>
        </p:nvSpPr>
        <p:spPr>
          <a:xfrm rot="3627290">
            <a:off x="3704943" y="2311256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11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81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46388" y="3288997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7AE61D-ED01-A3DA-DA4E-02554B7CC0AF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8E57600-008C-6310-B2CD-7FA942CDFAAB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AABEB438-0244-492C-2D09-3532545AEBE3}"/>
              </a:ext>
            </a:extLst>
          </p:cNvPr>
          <p:cNvSpPr/>
          <p:nvPr/>
        </p:nvSpPr>
        <p:spPr>
          <a:xfrm rot="1046671">
            <a:off x="2864643" y="3508373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E7D-C1FE-C967-CD2B-457B794201A2}"/>
              </a:ext>
            </a:extLst>
          </p:cNvPr>
          <p:cNvCxnSpPr/>
          <p:nvPr/>
        </p:nvCxnSpPr>
        <p:spPr>
          <a:xfrm>
            <a:off x="3404664" y="3853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3DF1450-9939-6A26-EA04-71D348E5ADDD}"/>
              </a:ext>
            </a:extLst>
          </p:cNvPr>
          <p:cNvSpPr/>
          <p:nvPr/>
        </p:nvSpPr>
        <p:spPr>
          <a:xfrm rot="2689637">
            <a:off x="3460140" y="387335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/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blipFill>
                <a:blip r:embed="rId8"/>
                <a:stretch>
                  <a:fillRect l="-382" r="-1908" b="-24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/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blipFill>
                <a:blip r:embed="rId9"/>
                <a:stretch>
                  <a:fillRect r="-189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3EB88139-9E0B-8330-4EC2-523EBF04814E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blipFill>
                <a:blip r:embed="rId8"/>
                <a:stretch>
                  <a:fillRect l="-4211" r="-1053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blipFill>
                <a:blip r:embed="rId9"/>
                <a:stretch>
                  <a:fillRect r="-137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phases by their corresponding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170FFD3-4847-3230-4600-A2A22A104670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CD993899-3A0A-F16F-497C-A3541D94E186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Index Mapping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  ……  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/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……         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BEF2985-129D-9BE1-1D96-0DA46CF42BF3}"/>
              </a:ext>
            </a:extLst>
          </p:cNvPr>
          <p:cNvSpPr/>
          <p:nvPr/>
        </p:nvSpPr>
        <p:spPr>
          <a:xfrm>
            <a:off x="6297118" y="4679784"/>
            <a:ext cx="342899" cy="4707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CB794-A429-F57C-ACE8-7CA4125181F2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C107-FCF4-AE1C-05BB-043A61EF594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332C0-5CC6-7678-9173-01A083333EC1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C53EDB-F97A-E77D-50A1-04EFDB0FF149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4E41CD-D23A-2CB0-15EB-EE6B72396261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9C37F-F84D-ED6C-D631-3738E03CCD7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1F269-D721-413A-2F49-1229F5984D2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B06D4-B642-80BE-44B2-4E2320ED257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60F14D8A-8C95-E135-5457-336299D786BF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2D72934D-6BBA-C4F9-54C9-A3B63C5750B4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0B0D1-6791-1CB3-44D5-B5BEC8DB480E}"/>
              </a:ext>
            </a:extLst>
          </p:cNvPr>
          <p:cNvSpPr txBox="1"/>
          <p:nvPr/>
        </p:nvSpPr>
        <p:spPr>
          <a:xfrm>
            <a:off x="6707013" y="4761249"/>
            <a:ext cx="156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Linear Mapping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D13DE-D55C-BCB7-DFA2-926F8D745983}"/>
              </a:ext>
            </a:extLst>
          </p:cNvPr>
          <p:cNvSpPr txBox="1"/>
          <p:nvPr/>
        </p:nvSpPr>
        <p:spPr>
          <a:xfrm>
            <a:off x="5098314" y="1494134"/>
            <a:ext cx="3829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device specific.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1-to-1 linear mapping between the compensated phases for a phase shifter to its index range.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two phase shifters each covers 360 degree: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7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1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6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390789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 rot="19377443">
            <a:off x="1837013" y="2163455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35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2B618-0438-5B54-6830-68594E160508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33063165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4AA82-4F52-22A1-27B5-D0CD1FCCD6B2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000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12508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3715 -0.00903 L 0.00052 -0.04028 L -0.0309 0.01065 L 0.01441 0.03194 L -1.66667E-6 -3.7037E-7 Z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BCD8-F02D-E1C7-DD39-8A08D920E6F3}"/>
              </a:ext>
            </a:extLst>
          </p:cNvPr>
          <p:cNvSpPr txBox="1"/>
          <p:nvPr/>
        </p:nvSpPr>
        <p:spPr>
          <a:xfrm>
            <a:off x="4572000" y="1760792"/>
            <a:ext cx="3481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Gain index: </a:t>
            </a:r>
            <a:r>
              <a:rPr lang="en-CA" sz="1400" dirty="0" err="1">
                <a:solidFill>
                  <a:schemeClr val="bg1"/>
                </a:solidFill>
              </a:rPr>
              <a:t>i</a:t>
            </a:r>
            <a:r>
              <a:rPr lang="en-CA" sz="1400" dirty="0">
                <a:solidFill>
                  <a:schemeClr val="bg1"/>
                </a:solidFill>
              </a:rPr>
              <a:t>                Phase index: j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/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𝑠𝑡𝑎𝑡𝑒𝑠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/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/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blipFill>
                <a:blip r:embed="rId4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3983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5135025" y="1582459"/>
            <a:ext cx="3577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36067E-EDE7-B780-CEF0-8654FBDCA3FE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415C-23EE-9413-DB64-625321180F08}"/>
              </a:ext>
            </a:extLst>
          </p:cNvPr>
          <p:cNvSpPr txBox="1"/>
          <p:nvPr/>
        </p:nvSpPr>
        <p:spPr>
          <a:xfrm>
            <a:off x="3866787" y="2307643"/>
            <a:ext cx="78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0</a:t>
            </a:r>
            <a:endParaRPr lang="en-CA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4236322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 of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phase is smaller than the actual phase resolution.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3350532" y="3488178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25C8-824C-3AD3-4CD0-3D823CCED134}"/>
              </a:ext>
            </a:extLst>
          </p:cNvPr>
          <p:cNvSpPr/>
          <p:nvPr/>
        </p:nvSpPr>
        <p:spPr>
          <a:xfrm>
            <a:off x="3244901" y="2740368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/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/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/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/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/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6F92847A-DD20-D641-F82E-A5277AC296F1}"/>
              </a:ext>
            </a:extLst>
          </p:cNvPr>
          <p:cNvSpPr/>
          <p:nvPr/>
        </p:nvSpPr>
        <p:spPr>
          <a:xfrm>
            <a:off x="2471535" y="338587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/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blipFill>
                <a:blip r:embed="rId10"/>
                <a:stretch>
                  <a:fillRect l="-4734" r="-1775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C6ED7-1924-BC93-F766-AC2BAB539BB7}"/>
              </a:ext>
            </a:extLst>
          </p:cNvPr>
          <p:cNvCxnSpPr>
            <a:cxnSpLocks/>
          </p:cNvCxnSpPr>
          <p:nvPr/>
        </p:nvCxnSpPr>
        <p:spPr>
          <a:xfrm flipV="1">
            <a:off x="2293352" y="2235200"/>
            <a:ext cx="1813010" cy="13203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20484" y="4133926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>
            <a:off x="2290303" y="3567846"/>
            <a:ext cx="1519697" cy="108218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537045">
            <a:off x="2460465" y="355522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blipFill>
                <a:blip r:embed="rId11"/>
                <a:stretch>
                  <a:fillRect r="-2479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12B205F3-9752-501B-34BB-36EB7BFA665C}"/>
              </a:ext>
            </a:extLst>
          </p:cNvPr>
          <p:cNvSpPr/>
          <p:nvPr/>
        </p:nvSpPr>
        <p:spPr>
          <a:xfrm flipH="1" flipV="1">
            <a:off x="7702096" y="4061410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57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2627493" y="239364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86831" y="2859227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 flipV="1">
            <a:off x="2290303" y="1659067"/>
            <a:ext cx="732558" cy="19087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0991639">
            <a:off x="2288644" y="3271369"/>
            <a:ext cx="316518" cy="388688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1F6A6-C83B-671D-FFA1-0B73A1DD074E}"/>
              </a:ext>
            </a:extLst>
          </p:cNvPr>
          <p:cNvCxnSpPr>
            <a:cxnSpLocks/>
          </p:cNvCxnSpPr>
          <p:nvPr/>
        </p:nvCxnSpPr>
        <p:spPr>
          <a:xfrm flipV="1">
            <a:off x="2289091" y="2480446"/>
            <a:ext cx="1698709" cy="107505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F95C7AA-01DF-EAD7-41E8-AE7F0E7C3613}"/>
              </a:ext>
            </a:extLst>
          </p:cNvPr>
          <p:cNvSpPr/>
          <p:nvPr/>
        </p:nvSpPr>
        <p:spPr>
          <a:xfrm>
            <a:off x="2635882" y="3294553"/>
            <a:ext cx="199343" cy="331811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/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blipFill>
                <a:blip r:embed="rId5"/>
                <a:stretch>
                  <a:fillRect l="-7500" r="-5000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blipFill>
                <a:blip r:embed="rId6"/>
                <a:stretch>
                  <a:fillRect l="-3286" r="-2817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6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1627-0265-AFA7-2F82-9D288387B046}"/>
              </a:ext>
            </a:extLst>
          </p:cNvPr>
          <p:cNvSpPr txBox="1"/>
          <p:nvPr/>
        </p:nvSpPr>
        <p:spPr>
          <a:xfrm>
            <a:off x="4630430" y="1494134"/>
            <a:ext cx="382978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and phase profile: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pre-characterization to build an index-to-gain/phase profile to accurately model the relationship between gain/phase and index variation.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reducing the number of measurement in pre-characterization, the profile needs to be based on general phenomena thus it could be applied in different occasions.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profile doesn’t have to be precise, but it need to put the measurement point in the vicinity of the kernel search area of the ideal point thus a solution can converge quickly.</a:t>
            </a:r>
          </a:p>
        </p:txBody>
      </p:sp>
    </p:spTree>
    <p:extLst>
      <p:ext uri="{BB962C8B-B14F-4D97-AF65-F5344CB8AC3E}">
        <p14:creationId xmlns:p14="http://schemas.microsoft.com/office/powerpoint/2010/main" val="2691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C055-06BF-AFBB-1D87-E190DC4E0F1E}"/>
              </a:ext>
            </a:extLst>
          </p:cNvPr>
          <p:cNvSpPr txBox="1"/>
          <p:nvPr/>
        </p:nvSpPr>
        <p:spPr>
          <a:xfrm>
            <a:off x="4271462" y="4118470"/>
            <a:ext cx="435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expect some phase offset and it will be compensated at every targeting gain circle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51F098-887B-7677-DF52-13AD06C3E012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E6A8CF-BFBF-11B6-05B0-A4ACF719A2F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28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8859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D67380-3170-B41A-DDD2-AB9F02A0B0E1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/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𝐺𝑎𝑖𝑛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𝑃𝑟𝑜𝑓𝑖𝑙𝑒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blipFill>
                <a:blip r:embed="rId2"/>
                <a:stretch>
                  <a:fillRect l="-355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/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blipFill>
                <a:blip r:embed="rId3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/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/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0968DBC8-1C26-2FF1-CF3D-96122961403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/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0542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683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38100" cy="1314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12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62284" y="3416300"/>
            <a:ext cx="1403350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/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/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6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17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9513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8714B9-57B6-C5D9-3E3B-C94625983A4F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1BA309-B644-6D35-3A4B-17DDBB34D4E4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8E99F-3D4A-8436-685A-7F41D773E0F9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E40066-53A3-EBC9-6F6F-DF1428200511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533A9-00B8-9F75-BD61-99F0434127C7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34EA44-E694-11FB-29AE-E243BCFB776F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6B2873-8E9D-422C-57B7-2E311956F933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EC5B5F-4408-1E78-9C7E-F290318356BD}"/>
              </a:ext>
            </a:extLst>
          </p:cNvPr>
          <p:cNvSpPr txBox="1"/>
          <p:nvPr/>
        </p:nvSpPr>
        <p:spPr>
          <a:xfrm>
            <a:off x="4534973" y="1656765"/>
            <a:ext cx="426413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E2B0B1-3CB7-8413-C8BB-2BEEC217B2C5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0F7C1-BADD-80AF-E70A-CD841E0219D5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9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5FAF0-6E8C-1C0F-BF58-40F2B335F60D}"/>
              </a:ext>
            </a:extLst>
          </p:cNvPr>
          <p:cNvSpPr txBox="1"/>
          <p:nvPr/>
        </p:nvSpPr>
        <p:spPr>
          <a:xfrm>
            <a:off x="4534973" y="1656765"/>
            <a:ext cx="426413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effect can be ignored if the lowest gain circle is very small.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7A3F03-0ABA-1924-7A4F-6E1F8A5473E7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991CB-B193-67AF-FE51-EBDB13D5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6" y="2563962"/>
            <a:ext cx="3627494" cy="3325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E492A-6195-08B3-5798-668D82E6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54" y="2563962"/>
            <a:ext cx="3585058" cy="33252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165D29-4B41-2CF9-B6B0-2A289F8791C1}"/>
              </a:ext>
            </a:extLst>
          </p:cNvPr>
          <p:cNvSpPr txBox="1"/>
          <p:nvPr/>
        </p:nvSpPr>
        <p:spPr>
          <a:xfrm>
            <a:off x="986974" y="2211020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phase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E932-39A1-02AF-64FC-F72E90747030}"/>
              </a:ext>
            </a:extLst>
          </p:cNvPr>
          <p:cNvSpPr txBox="1"/>
          <p:nvPr/>
        </p:nvSpPr>
        <p:spPr>
          <a:xfrm>
            <a:off x="5226373" y="2211020"/>
            <a:ext cx="2684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gain circles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5C28E-A93A-EAE3-D2A5-1BE74CCE70E0}"/>
              </a:ext>
            </a:extLst>
          </p:cNvPr>
          <p:cNvSpPr txBox="1"/>
          <p:nvPr/>
        </p:nvSpPr>
        <p:spPr>
          <a:xfrm>
            <a:off x="777236" y="1245702"/>
            <a:ext cx="7071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5435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0713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phase variation to kernel search or use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402354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AD0BB-84FF-83C0-DFDC-F41331E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6" y="2962910"/>
            <a:ext cx="2890242" cy="2649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401137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77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678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train on phase-corrected dataset?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should be applicable no matter the device’s specific phase offset.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array level implementation, the phase offset need to be known for each gain circle.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8E07C-6817-C212-4D89-A67B8B21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4" y="2895600"/>
            <a:ext cx="3265707" cy="2993564"/>
          </a:xfrm>
          <a:prstGeom prst="rect">
            <a:avLst/>
          </a:prstGeom>
        </p:spPr>
      </p:pic>
      <p:pic>
        <p:nvPicPr>
          <p:cNvPr id="9" name="Picture 8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8F0C8DC1-8081-6696-EBE2-FDE0ACB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895600"/>
            <a:ext cx="3139430" cy="2993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5F160-549B-38A2-5D6C-D3AE2057159A}"/>
              </a:ext>
            </a:extLst>
          </p:cNvPr>
          <p:cNvSpPr txBox="1"/>
          <p:nvPr/>
        </p:nvSpPr>
        <p:spPr>
          <a:xfrm>
            <a:off x="979538" y="2510292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Phase-corrected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5A870-C914-580E-F23E-9EB04BA06E6B}"/>
              </a:ext>
            </a:extLst>
          </p:cNvPr>
          <p:cNvSpPr txBox="1"/>
          <p:nvPr/>
        </p:nvSpPr>
        <p:spPr>
          <a:xfrm>
            <a:off x="4982206" y="2510291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Phase-corrected</a:t>
            </a:r>
          </a:p>
        </p:txBody>
      </p:sp>
    </p:spTree>
    <p:extLst>
      <p:ext uri="{BB962C8B-B14F-4D97-AF65-F5344CB8AC3E}">
        <p14:creationId xmlns:p14="http://schemas.microsoft.com/office/powerpoint/2010/main" val="13849043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236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20812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26536974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6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6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6980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3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6621-126C-C7FD-7036-A385413108A4}"/>
              </a:ext>
            </a:extLst>
          </p:cNvPr>
          <p:cNvCxnSpPr>
            <a:cxnSpLocks/>
          </p:cNvCxnSpPr>
          <p:nvPr/>
        </p:nvCxnSpPr>
        <p:spPr>
          <a:xfrm flipV="1">
            <a:off x="2294354" y="3009900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3F056-274E-EF9F-DC25-33530F511391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05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2AD4B-48B4-FF56-FA41-B61F620A76E9}"/>
              </a:ext>
            </a:extLst>
          </p:cNvPr>
          <p:cNvCxnSpPr>
            <a:cxnSpLocks/>
          </p:cNvCxnSpPr>
          <p:nvPr/>
        </p:nvCxnSpPr>
        <p:spPr>
          <a:xfrm flipV="1">
            <a:off x="3042084" y="2736744"/>
            <a:ext cx="0" cy="81875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7B0BB8-F82A-3F78-3203-47DF5995BF1A}"/>
              </a:ext>
            </a:extLst>
          </p:cNvPr>
          <p:cNvCxnSpPr>
            <a:cxnSpLocks/>
          </p:cNvCxnSpPr>
          <p:nvPr/>
        </p:nvCxnSpPr>
        <p:spPr>
          <a:xfrm>
            <a:off x="2293351" y="2657759"/>
            <a:ext cx="64793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50906-8DDD-295B-2AD5-07A564D4B50B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74873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7D4406-BFCC-A812-8270-81A20FCD1F52}"/>
              </a:ext>
            </a:extLst>
          </p:cNvPr>
          <p:cNvCxnSpPr>
            <a:cxnSpLocks/>
          </p:cNvCxnSpPr>
          <p:nvPr/>
        </p:nvCxnSpPr>
        <p:spPr>
          <a:xfrm flipV="1">
            <a:off x="2294354" y="2657759"/>
            <a:ext cx="0" cy="89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/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/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/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10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</p:txBody>
      </p:sp>
    </p:spTree>
    <p:extLst>
      <p:ext uri="{BB962C8B-B14F-4D97-AF65-F5344CB8AC3E}">
        <p14:creationId xmlns:p14="http://schemas.microsoft.com/office/powerpoint/2010/main" val="268357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origin of the vectors is often at a corner of the constellation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 reference point as the origin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direction of the two vectors.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information is embedded in the directions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vector length profiles and the envelop profiles.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672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62089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0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252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382727022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253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16493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254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366542" y="12621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99754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255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915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14785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-247650" y="124307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347691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4512EF-89B2-D674-964B-5F5A6A87DA37}"/>
              </a:ext>
            </a:extLst>
          </p:cNvPr>
          <p:cNvSpPr/>
          <p:nvPr/>
        </p:nvSpPr>
        <p:spPr>
          <a:xfrm>
            <a:off x="2626727" y="29046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BE788-FA15-4537-F1E6-D4B42EC11560}"/>
              </a:ext>
            </a:extLst>
          </p:cNvPr>
          <p:cNvSpPr/>
          <p:nvPr/>
        </p:nvSpPr>
        <p:spPr>
          <a:xfrm>
            <a:off x="2405479" y="26833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C38EFF-E714-AFCE-DBC7-4CF96B7ABDFD}"/>
              </a:ext>
            </a:extLst>
          </p:cNvPr>
          <p:cNvSpPr/>
          <p:nvPr/>
        </p:nvSpPr>
        <p:spPr>
          <a:xfrm>
            <a:off x="2164180" y="24420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85405E-0F45-FDF4-ABAA-B7E0F04BFE76}"/>
              </a:ext>
            </a:extLst>
          </p:cNvPr>
          <p:cNvSpPr/>
          <p:nvPr/>
        </p:nvSpPr>
        <p:spPr>
          <a:xfrm>
            <a:off x="1957055" y="22349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53BECF-B651-CCEF-A193-140BDC246515}"/>
              </a:ext>
            </a:extLst>
          </p:cNvPr>
          <p:cNvSpPr/>
          <p:nvPr/>
        </p:nvSpPr>
        <p:spPr>
          <a:xfrm>
            <a:off x="1726494" y="20043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0FDC6-A5C6-B18D-D31D-B80DBBE44A18}"/>
              </a:ext>
            </a:extLst>
          </p:cNvPr>
          <p:cNvSpPr/>
          <p:nvPr/>
        </p:nvSpPr>
        <p:spPr>
          <a:xfrm>
            <a:off x="1491914" y="17698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CB5825-A7B5-80C6-AAC9-B49F9A8FC788}"/>
              </a:ext>
            </a:extLst>
          </p:cNvPr>
          <p:cNvSpPr/>
          <p:nvPr/>
        </p:nvSpPr>
        <p:spPr>
          <a:xfrm>
            <a:off x="1250627" y="15285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86398-B111-0ABB-ED15-9BD7CC8486FC}"/>
              </a:ext>
            </a:extLst>
          </p:cNvPr>
          <p:cNvCxnSpPr>
            <a:cxnSpLocks/>
          </p:cNvCxnSpPr>
          <p:nvPr/>
        </p:nvCxnSpPr>
        <p:spPr>
          <a:xfrm flipV="1">
            <a:off x="2834104" y="2514600"/>
            <a:ext cx="512346" cy="5964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33101" y="3123957"/>
            <a:ext cx="1282146" cy="17048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3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5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260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2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262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point doesn’t need to be at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need to measure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where the points are the densest so that the surrounding vectors are well defined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3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3EAC0B-B681-9623-267A-C90FFA32561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740D9-56B1-05F7-DD55-8B02167A339B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FC7146-9E23-6B08-692F-60292BD2117F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25CD2-F9B8-32FF-3B44-1E38DAE15B70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280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1B4E6-6E4A-BEB2-CEE2-32444FA3F975}"/>
              </a:ext>
            </a:extLst>
          </p:cNvPr>
          <p:cNvSpPr txBox="1"/>
          <p:nvPr/>
        </p:nvSpPr>
        <p:spPr>
          <a:xfrm>
            <a:off x="1733824" y="1778221"/>
            <a:ext cx="1468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middle]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E6D1-3AA5-1332-4F08-CEAD83AADA7F}"/>
              </a:ext>
            </a:extLst>
          </p:cNvPr>
          <p:cNvSpPr txBox="1"/>
          <p:nvPr/>
        </p:nvSpPr>
        <p:spPr>
          <a:xfrm>
            <a:off x="1503047" y="4627277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middle]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3910-0460-BD89-908D-26EB311E8944}"/>
              </a:ext>
            </a:extLst>
          </p:cNvPr>
          <p:cNvSpPr txBox="1"/>
          <p:nvPr/>
        </p:nvSpPr>
        <p:spPr>
          <a:xfrm>
            <a:off x="3410366" y="2780596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1]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7635-0F2A-7C32-2F60-8EB6334C57F2}"/>
              </a:ext>
            </a:extLst>
          </p:cNvPr>
          <p:cNvSpPr txBox="1"/>
          <p:nvPr/>
        </p:nvSpPr>
        <p:spPr>
          <a:xfrm>
            <a:off x="-345941" y="3418563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end]</a:t>
            </a:r>
            <a:endParaRPr lang="en-CA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2DDAD-C968-A127-8C3D-8BA7E306ED61}"/>
              </a:ext>
            </a:extLst>
          </p:cNvPr>
          <p:cNvSpPr txBox="1"/>
          <p:nvPr/>
        </p:nvSpPr>
        <p:spPr>
          <a:xfrm>
            <a:off x="1722487" y="3410578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middle]</a:t>
            </a:r>
            <a:endParaRPr lang="en-CA" sz="1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</p:spTree>
    <p:extLst>
      <p:ext uri="{BB962C8B-B14F-4D97-AF65-F5344CB8AC3E}">
        <p14:creationId xmlns:p14="http://schemas.microsoft.com/office/powerpoint/2010/main" val="16113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414541" y="3371407"/>
            <a:ext cx="36677" cy="4942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 t="-5000" r="-20175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/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blipFill>
                <a:blip r:embed="rId5"/>
                <a:stretch>
                  <a:fillRect t="-5000" r="-20000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23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07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486777" cy="672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23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1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78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/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along the two center lines to: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reference 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two vector directions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the index-to-vector length profiles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0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043876" y="4445907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6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1830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63434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007856" y="3057508"/>
            <a:ext cx="655196" cy="165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289074" y="3053588"/>
            <a:ext cx="1426154" cy="4917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281905" y="3545291"/>
            <a:ext cx="1007169" cy="24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2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432927" y="3036366"/>
            <a:ext cx="1270058" cy="28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444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304925" y="3319692"/>
            <a:ext cx="1128002" cy="2405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5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20839298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3319E1-30A3-8633-B1B7-EC7926C06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3" y="1619134"/>
            <a:ext cx="4166407" cy="374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989C1-8961-BFD1-77FA-8826D4D9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86" y="1619134"/>
            <a:ext cx="4004044" cy="37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83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>
            <a:off x="480342" y="1624562"/>
            <a:ext cx="3626020" cy="3534864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157213163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0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/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/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B32BB-EEA4-F8E7-7AFA-701E13CB88A3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906269" y="4599722"/>
            <a:ext cx="1" cy="12270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F28F5-0079-B9D9-5833-0E56E7BEB7E5}"/>
              </a:ext>
            </a:extLst>
          </p:cNvPr>
          <p:cNvCxnSpPr>
            <a:cxnSpLocks/>
          </p:cNvCxnSpPr>
          <p:nvPr/>
        </p:nvCxnSpPr>
        <p:spPr>
          <a:xfrm flipH="1" flipV="1">
            <a:off x="3504471" y="2098967"/>
            <a:ext cx="34343" cy="26162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690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368730" y="3371407"/>
            <a:ext cx="82488" cy="1111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BA79BA-A3AC-F10F-ACF8-A8E11A8B16A6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1280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898671" y="3429000"/>
            <a:ext cx="84340" cy="11366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57916C-1DBE-7801-FD86-107D990A66AB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8359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479A39-18D4-698A-2A07-C124D94ED704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27482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E34305-7437-010C-C3ED-A3060114292B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</p:txBody>
      </p:sp>
    </p:spTree>
    <p:extLst>
      <p:ext uri="{BB962C8B-B14F-4D97-AF65-F5344CB8AC3E}">
        <p14:creationId xmlns:p14="http://schemas.microsoft.com/office/powerpoint/2010/main" val="3212125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33BEA6-2D89-AA7E-7DBF-F6C84C006451}"/>
              </a:ext>
            </a:extLst>
          </p:cNvPr>
          <p:cNvSpPr txBox="1"/>
          <p:nvPr/>
        </p:nvSpPr>
        <p:spPr>
          <a:xfrm>
            <a:off x="5200718" y="1756781"/>
            <a:ext cx="344603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</p:txBody>
      </p:sp>
    </p:spTree>
    <p:extLst>
      <p:ext uri="{BB962C8B-B14F-4D97-AF65-F5344CB8AC3E}">
        <p14:creationId xmlns:p14="http://schemas.microsoft.com/office/powerpoint/2010/main" val="27512994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335B91-6C1D-D191-7A6A-1A01C19266A5}"/>
              </a:ext>
            </a:extLst>
          </p:cNvPr>
          <p:cNvSpPr txBox="1"/>
          <p:nvPr/>
        </p:nvSpPr>
        <p:spPr>
          <a:xfrm>
            <a:off x="5200718" y="1756781"/>
            <a:ext cx="344603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the inter-dependency of the vector length, we cannot measure the vector envelope profile directly as a function of an individual vector length.</a:t>
            </a:r>
          </a:p>
        </p:txBody>
      </p:sp>
    </p:spTree>
    <p:extLst>
      <p:ext uri="{BB962C8B-B14F-4D97-AF65-F5344CB8AC3E}">
        <p14:creationId xmlns:p14="http://schemas.microsoft.com/office/powerpoint/2010/main" val="266295390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0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45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91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D945AA-3A15-2860-FF69-13B616ABFEF2}"/>
              </a:ext>
            </a:extLst>
          </p:cNvPr>
          <p:cNvGrpSpPr/>
          <p:nvPr/>
        </p:nvGrpSpPr>
        <p:grpSpPr>
          <a:xfrm>
            <a:off x="842597" y="3995565"/>
            <a:ext cx="322325" cy="657600"/>
            <a:chOff x="842597" y="3995565"/>
            <a:chExt cx="322325" cy="6576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0927AD-7FE1-AF12-C06B-39EC066C47B1}"/>
                </a:ext>
              </a:extLst>
            </p:cNvPr>
            <p:cNvSpPr/>
            <p:nvPr/>
          </p:nvSpPr>
          <p:spPr>
            <a:xfrm>
              <a:off x="1052112" y="399556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4DB8E6-8460-AACA-86C0-2B26924FC303}"/>
                </a:ext>
              </a:extLst>
            </p:cNvPr>
            <p:cNvSpPr/>
            <p:nvPr/>
          </p:nvSpPr>
          <p:spPr>
            <a:xfrm>
              <a:off x="974457" y="4243598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25853-C1CA-07B0-34E2-C168FCAFBF1E}"/>
                </a:ext>
              </a:extLst>
            </p:cNvPr>
            <p:cNvSpPr/>
            <p:nvPr/>
          </p:nvSpPr>
          <p:spPr>
            <a:xfrm>
              <a:off x="842597" y="4540355"/>
              <a:ext cx="112810" cy="1128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972938" y="3308294"/>
            <a:ext cx="1508414" cy="3554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>
            <a:off x="2386875" y="3319749"/>
            <a:ext cx="70751" cy="9254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9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5D45B85-E207-419A-BB3C-7EBA4FEFA900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5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H="1">
            <a:off x="3925658" y="2933700"/>
            <a:ext cx="113340" cy="15174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B90139-5B5A-A347-8531-E4E3EEA3B762}"/>
              </a:ext>
            </a:extLst>
          </p:cNvPr>
          <p:cNvCxnSpPr>
            <a:cxnSpLocks/>
          </p:cNvCxnSpPr>
          <p:nvPr/>
        </p:nvCxnSpPr>
        <p:spPr>
          <a:xfrm flipH="1">
            <a:off x="3437148" y="3061863"/>
            <a:ext cx="101970" cy="13651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C6B30E-3843-171D-3628-E5A8E80160CC}"/>
              </a:ext>
            </a:extLst>
          </p:cNvPr>
          <p:cNvCxnSpPr>
            <a:cxnSpLocks/>
          </p:cNvCxnSpPr>
          <p:nvPr/>
        </p:nvCxnSpPr>
        <p:spPr>
          <a:xfrm flipH="1">
            <a:off x="3081663" y="3154499"/>
            <a:ext cx="95051" cy="127256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4106D0-4A27-44E5-D1D7-4F71CBB72C81}"/>
              </a:ext>
            </a:extLst>
          </p:cNvPr>
          <p:cNvCxnSpPr>
            <a:cxnSpLocks/>
          </p:cNvCxnSpPr>
          <p:nvPr/>
        </p:nvCxnSpPr>
        <p:spPr>
          <a:xfrm flipH="1">
            <a:off x="2826564" y="3218832"/>
            <a:ext cx="91225" cy="12213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746283-C06C-2BBE-7073-01CE543C7216}"/>
              </a:ext>
            </a:extLst>
          </p:cNvPr>
          <p:cNvCxnSpPr>
            <a:cxnSpLocks/>
          </p:cNvCxnSpPr>
          <p:nvPr/>
        </p:nvCxnSpPr>
        <p:spPr>
          <a:xfrm flipH="1">
            <a:off x="2571297" y="3262461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5F9511-468D-5D88-9C68-74811772DC45}"/>
              </a:ext>
            </a:extLst>
          </p:cNvPr>
          <p:cNvCxnSpPr>
            <a:cxnSpLocks/>
          </p:cNvCxnSpPr>
          <p:nvPr/>
        </p:nvCxnSpPr>
        <p:spPr>
          <a:xfrm flipH="1">
            <a:off x="2119823" y="3359117"/>
            <a:ext cx="88166" cy="118038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BFC10E-80A1-29B5-FA3F-88725E204FD8}"/>
              </a:ext>
            </a:extLst>
          </p:cNvPr>
          <p:cNvCxnSpPr>
            <a:cxnSpLocks/>
          </p:cNvCxnSpPr>
          <p:nvPr/>
        </p:nvCxnSpPr>
        <p:spPr>
          <a:xfrm flipH="1">
            <a:off x="1861088" y="341552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C1EB9A0-1E4D-BD73-7996-9792297F1F30}"/>
              </a:ext>
            </a:extLst>
          </p:cNvPr>
          <p:cNvCxnSpPr>
            <a:cxnSpLocks/>
          </p:cNvCxnSpPr>
          <p:nvPr/>
        </p:nvCxnSpPr>
        <p:spPr>
          <a:xfrm flipH="1">
            <a:off x="1575641" y="3488478"/>
            <a:ext cx="87014" cy="1164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71C7DE5-EFD1-2D72-AD3E-702EE89F03A2}"/>
              </a:ext>
            </a:extLst>
          </p:cNvPr>
          <p:cNvCxnSpPr>
            <a:cxnSpLocks/>
          </p:cNvCxnSpPr>
          <p:nvPr/>
        </p:nvCxnSpPr>
        <p:spPr>
          <a:xfrm flipH="1">
            <a:off x="1193268" y="359779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960C41-476E-6460-8077-CB09E84E38A9}"/>
              </a:ext>
            </a:extLst>
          </p:cNvPr>
          <p:cNvCxnSpPr>
            <a:cxnSpLocks/>
          </p:cNvCxnSpPr>
          <p:nvPr/>
        </p:nvCxnSpPr>
        <p:spPr>
          <a:xfrm flipH="1">
            <a:off x="717207" y="3689810"/>
            <a:ext cx="91980" cy="1231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919C16-1CF1-294C-07ED-2847568E1A8A}"/>
              </a:ext>
            </a:extLst>
          </p:cNvPr>
          <p:cNvCxnSpPr>
            <a:cxnSpLocks/>
          </p:cNvCxnSpPr>
          <p:nvPr/>
        </p:nvCxnSpPr>
        <p:spPr>
          <a:xfrm flipH="1">
            <a:off x="2355937" y="3284030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2BF949-D933-C2D1-41A0-75BA633C069C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V="1">
            <a:off x="3915869" y="1544562"/>
            <a:ext cx="111534" cy="14115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04B95-9FF9-7F2D-1425-85D188793BD5}"/>
              </a:ext>
            </a:extLst>
          </p:cNvPr>
          <p:cNvCxnSpPr>
            <a:cxnSpLocks/>
          </p:cNvCxnSpPr>
          <p:nvPr/>
        </p:nvCxnSpPr>
        <p:spPr>
          <a:xfrm flipV="1">
            <a:off x="3499982" y="1780779"/>
            <a:ext cx="101783" cy="12880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BB19A6-90EA-72F4-2C70-B1B6A0E4F355}"/>
              </a:ext>
            </a:extLst>
          </p:cNvPr>
          <p:cNvCxnSpPr>
            <a:cxnSpLocks/>
          </p:cNvCxnSpPr>
          <p:nvPr/>
        </p:nvCxnSpPr>
        <p:spPr>
          <a:xfrm flipV="1">
            <a:off x="3195425" y="1907864"/>
            <a:ext cx="95714" cy="121129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4B66B49-399B-BE35-BDFD-F7A175110F9B}"/>
              </a:ext>
            </a:extLst>
          </p:cNvPr>
          <p:cNvCxnSpPr>
            <a:cxnSpLocks/>
          </p:cNvCxnSpPr>
          <p:nvPr/>
        </p:nvCxnSpPr>
        <p:spPr>
          <a:xfrm flipV="1">
            <a:off x="2937051" y="2019917"/>
            <a:ext cx="93032" cy="117734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D962D-DC92-DE6E-0B87-A20198ECD454}"/>
              </a:ext>
            </a:extLst>
          </p:cNvPr>
          <p:cNvCxnSpPr>
            <a:cxnSpLocks/>
          </p:cNvCxnSpPr>
          <p:nvPr/>
        </p:nvCxnSpPr>
        <p:spPr>
          <a:xfrm flipV="1">
            <a:off x="2668187" y="2126383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A69810-B47B-4469-DDB3-CCCC53303DEF}"/>
              </a:ext>
            </a:extLst>
          </p:cNvPr>
          <p:cNvCxnSpPr>
            <a:cxnSpLocks/>
          </p:cNvCxnSpPr>
          <p:nvPr/>
        </p:nvCxnSpPr>
        <p:spPr>
          <a:xfrm flipV="1">
            <a:off x="2446811" y="2190352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63F50A-48A6-9087-0473-D91B8824642F}"/>
              </a:ext>
            </a:extLst>
          </p:cNvPr>
          <p:cNvCxnSpPr>
            <a:cxnSpLocks/>
          </p:cNvCxnSpPr>
          <p:nvPr/>
        </p:nvCxnSpPr>
        <p:spPr>
          <a:xfrm flipV="1">
            <a:off x="2235635" y="2274508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C5A8FB-08B6-175D-3024-64BBE0B6AC75}"/>
              </a:ext>
            </a:extLst>
          </p:cNvPr>
          <p:cNvCxnSpPr>
            <a:cxnSpLocks/>
          </p:cNvCxnSpPr>
          <p:nvPr/>
        </p:nvCxnSpPr>
        <p:spPr>
          <a:xfrm flipV="1">
            <a:off x="1981411" y="2338080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4243BBB-5376-4F09-3D9F-78184F397DC0}"/>
              </a:ext>
            </a:extLst>
          </p:cNvPr>
          <p:cNvCxnSpPr>
            <a:cxnSpLocks/>
          </p:cNvCxnSpPr>
          <p:nvPr/>
        </p:nvCxnSpPr>
        <p:spPr>
          <a:xfrm flipV="1">
            <a:off x="1721040" y="2401375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2BE811-0E0A-2823-5ADC-C26DADD05C53}"/>
              </a:ext>
            </a:extLst>
          </p:cNvPr>
          <p:cNvCxnSpPr>
            <a:cxnSpLocks/>
          </p:cNvCxnSpPr>
          <p:nvPr/>
        </p:nvCxnSpPr>
        <p:spPr>
          <a:xfrm flipV="1">
            <a:off x="1455039" y="2451167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1123690" y="2515951"/>
            <a:ext cx="86360" cy="1092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3AB29A-C394-0B45-71E1-AED29CCC6467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6A4CAE-60FD-47FC-D2B0-D7A3C375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2" y="4015482"/>
            <a:ext cx="3748388" cy="18254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BCADAF9-7232-0039-53B3-80ABA088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584815"/>
            <a:ext cx="3748388" cy="18441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C0014A9-62D7-7140-CA6A-71190F4C6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2" y="4015482"/>
            <a:ext cx="3704419" cy="18254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470A063-C7F4-8F20-05F7-190E5AB4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2" y="1584815"/>
            <a:ext cx="3715175" cy="184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  <a:blipFill>
                <a:blip r:embed="rId7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  <a:blipFill>
                <a:blip r:embed="rId9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975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D7C49F-5CD7-32B1-7F54-FBCA4FFA9DCE}"/>
              </a:ext>
            </a:extLst>
          </p:cNvPr>
          <p:cNvSpPr txBox="1"/>
          <p:nvPr/>
        </p:nvSpPr>
        <p:spPr>
          <a:xfrm>
            <a:off x="636486" y="5196221"/>
            <a:ext cx="637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is treated as a constant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  <a:blipFill>
                <a:blip r:embed="rId7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  <a:blipFill>
                <a:blip r:embed="rId8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  <a:blipFill>
                <a:blip r:embed="rId9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  <a:blipFill>
                <a:blip r:embed="rId10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  <a:blipFill>
                <a:blip r:embed="rId11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/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78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0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5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5B44E-8AF3-D2E2-D654-330D85A1143B}"/>
              </a:ext>
            </a:extLst>
          </p:cNvPr>
          <p:cNvSpPr txBox="1"/>
          <p:nvPr/>
        </p:nvSpPr>
        <p:spPr>
          <a:xfrm>
            <a:off x="-40891" y="4161820"/>
            <a:ext cx="9225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Coming Soon</a:t>
            </a:r>
            <a:endParaRPr lang="en-US" sz="202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3033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 Finding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>
                <a:latin typeface="Open Sans" panose="020B0606030504020204" pitchFamily="34" charset="0"/>
              </a:rPr>
              <a:t>Kernel Size</a:t>
            </a:r>
            <a:endParaRPr lang="en-US" sz="1800" dirty="0"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6B2D-06E0-E7C9-ACD6-CE4501B30A2A}"/>
              </a:ext>
            </a:extLst>
          </p:cNvPr>
          <p:cNvSpPr txBox="1"/>
          <p:nvPr/>
        </p:nvSpPr>
        <p:spPr>
          <a:xfrm>
            <a:off x="298009" y="1229036"/>
            <a:ext cx="35853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Open Sans" panose="020B0606030504020204" pitchFamily="34" charset="0"/>
              </a:rPr>
              <a:t>Search Area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N-by-N grid of ideal points used to find the closest measurement point to the targeting position.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 is called kernel size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N=1, 3, 5, 7, ……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9234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2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14311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0ECE1-F535-1D2C-4598-8DE0C3C3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49F09D9C-1E55-EDE1-ADB9-460D96B0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214541"/>
            <a:ext cx="4644724" cy="4428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CF658-5D6C-D215-5AB9-723C4E143EE5}"/>
              </a:ext>
            </a:extLst>
          </p:cNvPr>
          <p:cNvSpPr txBox="1"/>
          <p:nvPr/>
        </p:nvSpPr>
        <p:spPr>
          <a:xfrm>
            <a:off x="215900" y="380484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for individual gain and phase control chain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28007-C965-4019-8E0B-CC479AAFB573}"/>
              </a:ext>
            </a:extLst>
          </p:cNvPr>
          <p:cNvSpPr txBox="1"/>
          <p:nvPr/>
        </p:nvSpPr>
        <p:spPr>
          <a:xfrm>
            <a:off x="215900" y="1176635"/>
            <a:ext cx="34607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8-bit VGA and 8-bit phase shifter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256*256 = 65536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Phase corrected to reference the phase of “0” phase setting for each gain settings.</a:t>
            </a:r>
          </a:p>
        </p:txBody>
      </p:sp>
    </p:spTree>
    <p:extLst>
      <p:ext uri="{BB962C8B-B14F-4D97-AF65-F5344CB8AC3E}">
        <p14:creationId xmlns:p14="http://schemas.microsoft.com/office/powerpoint/2010/main" val="373407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8F87-51C2-B529-303C-FC52018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 descr="A colorful hexagon with numbers&#10;&#10;Description automatically generated">
            <a:extLst>
              <a:ext uri="{FF2B5EF4-FFF2-40B4-BE49-F238E27FC236}">
                <a16:creationId xmlns:a16="http://schemas.microsoft.com/office/drawing/2014/main" id="{9DB0C2B0-FD81-FF05-ACD0-17E1D29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50" y="1479550"/>
            <a:ext cx="4741350" cy="408134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4416FF1-6ABF-F353-96E2-E3116C6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4" y="2779327"/>
            <a:ext cx="3742094" cy="278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7B36B-BB83-992C-1577-CC8DEE8A0AD4}"/>
              </a:ext>
            </a:extLst>
          </p:cNvPr>
          <p:cNvSpPr txBox="1"/>
          <p:nvPr/>
        </p:nvSpPr>
        <p:spPr>
          <a:xfrm>
            <a:off x="182207" y="371798"/>
            <a:ext cx="614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Characterization</a:t>
            </a:r>
            <a:endParaRPr lang="en-CA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F8E9D-163C-767B-18E3-003549836ED0}"/>
              </a:ext>
            </a:extLst>
          </p:cNvPr>
          <p:cNvSpPr txBox="1"/>
          <p:nvPr/>
        </p:nvSpPr>
        <p:spPr>
          <a:xfrm>
            <a:off x="215900" y="1176635"/>
            <a:ext cx="34607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better initial guess of the gain index for a targeting gain.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Gain profile is scaled by the max gain ratio in the targeting phase direction.</a:t>
            </a:r>
          </a:p>
        </p:txBody>
      </p:sp>
    </p:spTree>
    <p:extLst>
      <p:ext uri="{BB962C8B-B14F-4D97-AF65-F5344CB8AC3E}">
        <p14:creationId xmlns:p14="http://schemas.microsoft.com/office/powerpoint/2010/main" val="2661755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1F481-A809-4B0C-A1CA-47B905B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150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90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07555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9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/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2909699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Single-Point Optimization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For well-behaved variable-gain phase shifter and relaxed RMSE requirement, single-point optimization method often arrive to an acceptable point in less step than the measurement needed for a kernel search.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If optimization cannot find an acceptable point within certain steps, then the kernel search activates.</a:t>
            </a:r>
          </a:p>
        </p:txBody>
      </p:sp>
    </p:spTree>
    <p:extLst>
      <p:ext uri="{BB962C8B-B14F-4D97-AF65-F5344CB8AC3E}">
        <p14:creationId xmlns:p14="http://schemas.microsoft.com/office/powerpoint/2010/main" val="1584054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for accurate first guess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A baseline model is trained with a vast amount of measurement data of a single PS type.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Normalized gain and phase-corrected and normalized phase.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Gain from 0 to 1. Phase from 0 to 1.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baseline model continue to incrementally train using the new measurement data for adaption.</a:t>
            </a:r>
          </a:p>
        </p:txBody>
      </p:sp>
    </p:spTree>
    <p:extLst>
      <p:ext uri="{BB962C8B-B14F-4D97-AF65-F5344CB8AC3E}">
        <p14:creationId xmlns:p14="http://schemas.microsoft.com/office/powerpoint/2010/main" val="3810285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3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200851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Two 6-bit VGA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64*64 = 4096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Constellation not rotated in consideration of constellation rotation mismatch in array level calibration.</a:t>
            </a:r>
          </a:p>
        </p:txBody>
      </p:sp>
    </p:spTree>
    <p:extLst>
      <p:ext uri="{BB962C8B-B14F-4D97-AF65-F5344CB8AC3E}">
        <p14:creationId xmlns:p14="http://schemas.microsoft.com/office/powerpoint/2010/main" val="1277310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1145356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1.75            1.13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EC08-BD57-22BA-331A-CEB81BAF95FB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253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82241</TotalTime>
  <Words>15205</Words>
  <Application>Microsoft Office PowerPoint</Application>
  <PresentationFormat>On-screen Show (4:3)</PresentationFormat>
  <Paragraphs>2362</Paragraphs>
  <Slides>312</Slides>
  <Notes>5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26" baseType="lpstr">
      <vt:lpstr>DengXian</vt:lpstr>
      <vt:lpstr>Abadi Extra Light</vt:lpstr>
      <vt:lpstr>Arial</vt:lpstr>
      <vt:lpstr>Calibri</vt:lpstr>
      <vt:lpstr>Cambria Math</vt:lpstr>
      <vt:lpstr>Courier Std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Finding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398</cp:revision>
  <dcterms:created xsi:type="dcterms:W3CDTF">2021-02-02T16:52:18Z</dcterms:created>
  <dcterms:modified xsi:type="dcterms:W3CDTF">2023-08-03T17:39:05Z</dcterms:modified>
</cp:coreProperties>
</file>